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72" r:id="rId1"/>
  </p:sldMasterIdLst>
  <p:notesMasterIdLst>
    <p:notesMasterId r:id="rId7"/>
  </p:notesMasterIdLst>
  <p:sldIdLst>
    <p:sldId id="256" r:id="rId2"/>
    <p:sldId id="273" r:id="rId3"/>
    <p:sldId id="270" r:id="rId4"/>
    <p:sldId id="271" r:id="rId5"/>
    <p:sldId id="258" r:id="rId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2257" autoAdjust="0"/>
    <p:restoredTop sz="90449" autoAdjust="0"/>
  </p:normalViewPr>
  <p:slideViewPr>
    <p:cSldViewPr snapToGrid="0">
      <p:cViewPr varScale="1">
        <p:scale>
          <a:sx n="105" d="100"/>
          <a:sy n="105" d="100"/>
        </p:scale>
        <p:origin x="414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B195A34-EACF-470B-BB9D-1E4536825288}" type="datetimeFigureOut">
              <a:rPr lang="zh-CN" altLang="en-US" smtClean="0"/>
              <a:t>2021/9/6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43E9896-5C82-42EB-B2DA-A3CF6121271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3782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08B6C7C8-0149-462A-BB28-C90D256A435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="" xmlns:a16="http://schemas.microsoft.com/office/drawing/2014/main" id="{CBB62F2B-447C-4704-83B1-5045F6774EB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65D33166-E4FF-4219-90A3-ADFF218FA4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B92B76-6867-4A2F-B473-9233E8A68D29}" type="datetime1">
              <a:rPr lang="zh-CN" altLang="en-US" smtClean="0"/>
              <a:t>2021/9/6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27B0EC2D-EFF2-49BE-8350-51BD239925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CD8467F2-C486-4E6B-B7D6-E8A4524AAD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8DCB61-1AAF-480B-A245-EB43D0892B3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50471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DB7DCE86-1B8F-4112-9D51-D86C439857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="" xmlns:a16="http://schemas.microsoft.com/office/drawing/2014/main" id="{75D8FB2B-77A9-444F-BFC4-05EDFD3591A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8219AC16-B22C-4A78-BFB0-4CEDE093EC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8B3EEB-C2CA-40F1-B934-70EED91DE39E}" type="datetime1">
              <a:rPr lang="zh-CN" altLang="en-US" smtClean="0"/>
              <a:t>2021/9/6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D65E1E6C-7FFC-4129-AA9A-FA83A79BDF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D3ABE14E-4BE1-4EA3-8760-8BFAC58050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8DCB61-1AAF-480B-A245-EB43D0892B3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37034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="" xmlns:a16="http://schemas.microsoft.com/office/drawing/2014/main" id="{E0AC062E-F242-402A-ACCE-498A22E5BC7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="" xmlns:a16="http://schemas.microsoft.com/office/drawing/2014/main" id="{0BE476EF-0D5B-4F20-B26F-FE95FE8906B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1C6AF3DC-2D16-4CC5-ABDF-8477A891A4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1D1EC8-1B03-407E-B6BA-5E9DF6ABA1DE}" type="datetime1">
              <a:rPr lang="zh-CN" altLang="en-US" smtClean="0"/>
              <a:t>2021/9/6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B9718752-3BF7-4121-8E42-824AEF15B7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441E9821-975C-40CE-BB89-755B453738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8DCB61-1AAF-480B-A245-EB43D0892B3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79073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F493B970-C67E-45B3-B9AC-6177164932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72B9997C-6E3F-4421-9C75-643E41F2A59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F44F693E-2AD0-4BA6-B8EA-0A3B9E2550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007A4C-EC26-436B-8A72-97A365EC0098}" type="datetime1">
              <a:rPr lang="zh-CN" altLang="en-US" smtClean="0"/>
              <a:t>2021/9/6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B2234BE0-5723-4DB2-BEC3-9D0384307E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1415CC85-8D79-41B4-B25A-2F0F953488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8DCB61-1AAF-480B-A245-EB43D0892B3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19120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9BC576C7-5EF5-42C2-AE94-6F47E48537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4D97D117-01FC-41F2-BD07-D4C18428229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66A5486B-65EB-408F-945F-2D2A42A74A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9C59FD-9B72-45F9-9751-057046BCBC4C}" type="datetime1">
              <a:rPr lang="zh-CN" altLang="en-US" smtClean="0"/>
              <a:t>2021/9/6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1915D8FE-84FC-43BF-823B-CC371367EF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26DE8F99-AF3C-4117-B111-C380FACF2D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8DCB61-1AAF-480B-A245-EB43D0892B3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14634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D2503860-7FD2-4882-875D-1346A43C6B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B2B68153-47F6-4502-BB46-B70726857D8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="" xmlns:a16="http://schemas.microsoft.com/office/drawing/2014/main" id="{5E948105-7C65-4447-9CFE-ED5836FCD8F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="" xmlns:a16="http://schemas.microsoft.com/office/drawing/2014/main" id="{9DDD8B4C-8005-4CCD-9444-7D342B946E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9781E7-7C23-4EC0-8DE3-BF4AC88F7780}" type="datetime1">
              <a:rPr lang="zh-CN" altLang="en-US" smtClean="0"/>
              <a:t>2021/9/6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="" xmlns:a16="http://schemas.microsoft.com/office/drawing/2014/main" id="{A8D954F4-8F9F-4423-8EA5-10C2D661FF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="" xmlns:a16="http://schemas.microsoft.com/office/drawing/2014/main" id="{A7E9F8D5-12CB-4D96-AC60-F69CD996FE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8DCB61-1AAF-480B-A245-EB43D0892B3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58349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F3F95C65-4CB1-4C46-B176-26DCE32E84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73CDF363-EAD4-4C03-8C9C-BC29DFBCC85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="" xmlns:a16="http://schemas.microsoft.com/office/drawing/2014/main" id="{62320091-7202-4E62-B56E-046DB63E61E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="" xmlns:a16="http://schemas.microsoft.com/office/drawing/2014/main" id="{7D3F50E1-DCB5-4E2D-A6C4-2A024DCBADD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="" xmlns:a16="http://schemas.microsoft.com/office/drawing/2014/main" id="{16954BA6-65DD-46DC-AB6E-14FC66A27BC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="" xmlns:a16="http://schemas.microsoft.com/office/drawing/2014/main" id="{6F8BA277-1C07-4D49-A996-B7A2E3FCF3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DEF3A5-96D9-4EF3-B740-4E41C5FC314D}" type="datetime1">
              <a:rPr lang="zh-CN" altLang="en-US" smtClean="0"/>
              <a:t>2021/9/6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="" xmlns:a16="http://schemas.microsoft.com/office/drawing/2014/main" id="{FF1CC6C0-4D95-4CA0-8B2C-B0065754C1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="" xmlns:a16="http://schemas.microsoft.com/office/drawing/2014/main" id="{D3B64FB7-1940-4125-A285-4997D4E436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8DCB61-1AAF-480B-A245-EB43D0892B3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17111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B95188CF-C7FD-4DC5-86CD-F6E96C11BB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="" xmlns:a16="http://schemas.microsoft.com/office/drawing/2014/main" id="{1F8D4FF1-FD4C-4666-95B7-03A20D4EB4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9CB595-A00F-4A79-ACF7-7AD075FFBB38}" type="datetime1">
              <a:rPr lang="zh-CN" altLang="en-US" smtClean="0"/>
              <a:t>2021/9/6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="" xmlns:a16="http://schemas.microsoft.com/office/drawing/2014/main" id="{1B016D3D-FB86-45D4-A160-97A94C6558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="" xmlns:a16="http://schemas.microsoft.com/office/drawing/2014/main" id="{12E918C3-F660-4B7C-BFB8-9B0E3C360A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8DCB61-1AAF-480B-A245-EB43D0892B3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36224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="" xmlns:a16="http://schemas.microsoft.com/office/drawing/2014/main" id="{21DD4FEF-8063-4FCB-A915-EDD5A9F8FC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9BCCC3-449C-4F91-9275-9294E446B40B}" type="datetime1">
              <a:rPr lang="zh-CN" altLang="en-US" smtClean="0"/>
              <a:t>2021/9/6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C6E09CE4-34A1-49F7-BF64-FC6D66E9D3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E8D320DF-3F83-4E02-877C-4F456EC775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8DCB61-1AAF-480B-A245-EB43D0892B3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4540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7E2404E9-076D-4D92-B17E-5632FB15F2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B9B37B82-3AC7-400D-B09B-7BD60702C21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="" xmlns:a16="http://schemas.microsoft.com/office/drawing/2014/main" id="{DE5BA7C9-B9EC-4EB1-87EE-AE2C8B1A1CC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="" xmlns:a16="http://schemas.microsoft.com/office/drawing/2014/main" id="{43D826B7-A698-447B-B97C-0ED91ED3D8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1CA23D-461E-4AF7-890E-EED8CF97F3CD}" type="datetime1">
              <a:rPr lang="zh-CN" altLang="en-US" smtClean="0"/>
              <a:t>2021/9/6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="" xmlns:a16="http://schemas.microsoft.com/office/drawing/2014/main" id="{1AECF1A6-D611-4996-9DFA-DA4D4A44DA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="" xmlns:a16="http://schemas.microsoft.com/office/drawing/2014/main" id="{5AF4D20B-B07A-4485-9F01-72C16C8ECA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8DCB61-1AAF-480B-A245-EB43D0892B3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39586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DBA3CC65-364A-4C0D-9A98-A99D969949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="" xmlns:a16="http://schemas.microsoft.com/office/drawing/2014/main" id="{D13DD94B-692C-424F-BA73-FCEF3A08064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="" xmlns:a16="http://schemas.microsoft.com/office/drawing/2014/main" id="{B3F5F7BF-CD7C-47A0-B8D3-B69838272D6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="" xmlns:a16="http://schemas.microsoft.com/office/drawing/2014/main" id="{7C61E691-57AA-4AC3-B9FF-D7BE32D8BF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438880-98B2-4201-A50B-AFB025290ED7}" type="datetime1">
              <a:rPr lang="zh-CN" altLang="en-US" smtClean="0"/>
              <a:t>2021/9/6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="" xmlns:a16="http://schemas.microsoft.com/office/drawing/2014/main" id="{CBE3FAF7-7D6D-417A-A0D6-E2FFD3B2D2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="" xmlns:a16="http://schemas.microsoft.com/office/drawing/2014/main" id="{2648824B-9A74-4D46-A4BF-335708961C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8DCB61-1AAF-480B-A245-EB43D0892B3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39478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="" xmlns:a16="http://schemas.microsoft.com/office/drawing/2014/main" id="{EA57615B-AAB3-4075-ADCA-8E6B4F7324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98F8C786-5D56-4416-90B0-8E0EFE454F3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37E5A9F1-1725-4768-AD58-C09DDABEEBD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40883D9-E56F-4240-BF04-54A551D2DCC9}" type="datetime1">
              <a:rPr lang="zh-CN" altLang="en-US" smtClean="0"/>
              <a:t>2021/9/6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0A525589-EE32-4817-ACF2-35BE558690F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565D37E5-6DDC-4D62-891F-1C44CEF6B70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8DCB61-1AAF-480B-A245-EB43D0892B3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20390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bmw-brilliance.cn/cn/en/index.html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AA00721D-05EF-4916-8882-12E7EA5333B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86779" y="1214438"/>
            <a:ext cx="11771869" cy="1700212"/>
          </a:xfrm>
        </p:spPr>
        <p:txBody>
          <a:bodyPr>
            <a:normAutofit/>
          </a:bodyPr>
          <a:lstStyle/>
          <a:p>
            <a:r>
              <a:rPr lang="en-US" altLang="zh-CN" sz="4800" dirty="0">
                <a:latin typeface="Arial" panose="020B0604020202020204" pitchFamily="34" charset="0"/>
                <a:cs typeface="Arial" panose="020B0604020202020204" pitchFamily="34" charset="0"/>
              </a:rPr>
              <a:t>Requirements to </a:t>
            </a:r>
            <a:r>
              <a:rPr lang="en-US" altLang="zh-CN" sz="4800" dirty="0" smtClean="0">
                <a:latin typeface="Arial" panose="020B0604020202020204" pitchFamily="34" charset="0"/>
                <a:cs typeface="Arial" panose="020B0604020202020204" pitchFamily="34" charset="0"/>
              </a:rPr>
              <a:t>perception </a:t>
            </a:r>
            <a:r>
              <a:rPr lang="en-US" altLang="zh-CN" sz="4800" dirty="0">
                <a:latin typeface="Arial" panose="020B0604020202020204" pitchFamily="34" charset="0"/>
                <a:cs typeface="Arial" panose="020B0604020202020204" pitchFamily="34" charset="0"/>
              </a:rPr>
              <a:t>for automotive </a:t>
            </a:r>
            <a:r>
              <a:rPr lang="en-US" altLang="zh-CN" sz="4800" dirty="0" smtClean="0">
                <a:latin typeface="Arial" panose="020B0604020202020204" pitchFamily="34" charset="0"/>
                <a:cs typeface="Arial" panose="020B0604020202020204" pitchFamily="34" charset="0"/>
              </a:rPr>
              <a:t>industry-Passive IoT</a:t>
            </a:r>
            <a:endParaRPr lang="zh-CN" altLang="en-US" sz="4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副标题 2">
            <a:extLst>
              <a:ext uri="{FF2B5EF4-FFF2-40B4-BE49-F238E27FC236}">
                <a16:creationId xmlns="" xmlns:a16="http://schemas.microsoft.com/office/drawing/2014/main" id="{32D07967-29E9-4EFB-8FA1-14264BD5818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626973" y="4376395"/>
            <a:ext cx="9144000" cy="1655762"/>
          </a:xfrm>
        </p:spPr>
        <p:txBody>
          <a:bodyPr/>
          <a:lstStyle/>
          <a:p>
            <a:r>
              <a:rPr lang="en-US" altLang="zh-CN" dirty="0" smtClean="0">
                <a:latin typeface="Arial" panose="020B0604020202020204" pitchFamily="34" charset="0"/>
                <a:cs typeface="Arial" panose="020B0604020202020204" pitchFamily="34" charset="0"/>
              </a:rPr>
              <a:t>BMW </a:t>
            </a:r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Brilliance Automotive</a:t>
            </a:r>
            <a:endParaRPr lang="zh-CN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="" xmlns:a16="http://schemas.microsoft.com/office/drawing/2014/main" id="{FAB01AA7-2FA5-4263-817E-5E8E9730A6A1}"/>
              </a:ext>
            </a:extLst>
          </p:cNvPr>
          <p:cNvSpPr txBox="1"/>
          <p:nvPr/>
        </p:nvSpPr>
        <p:spPr>
          <a:xfrm>
            <a:off x="317156" y="265324"/>
            <a:ext cx="11874843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3GPP TSG </a:t>
            </a:r>
            <a:r>
              <a:rPr lang="en-US" altLang="zh-CN" dirty="0" smtClean="0">
                <a:latin typeface="Arial" panose="020B0604020202020204" pitchFamily="34" charset="0"/>
                <a:cs typeface="Arial" panose="020B0604020202020204" pitchFamily="34" charset="0"/>
              </a:rPr>
              <a:t>SA </a:t>
            </a:r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Rel-18 workshop							      </a:t>
            </a:r>
            <a:endParaRPr lang="en-US" altLang="zh-CN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altLang="zh-CN" dirty="0" smtClean="0">
                <a:latin typeface="Arial" panose="020B0604020202020204" pitchFamily="34" charset="0"/>
                <a:cs typeface="Arial" panose="020B0604020202020204" pitchFamily="34" charset="0"/>
              </a:rPr>
              <a:t>Electronic Meeting, Sep 09 - Sep 10, 2021</a:t>
            </a:r>
            <a:endParaRPr lang="en-US" altLang="zh-CN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620995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0B3D7185-008C-4A9A-B80D-5FF7E37DF6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8DCB61-1AAF-480B-A245-EB43D0892B31}" type="slidenum">
              <a:rPr lang="zh-CN" altLang="en-US" smtClean="0"/>
              <a:t>2</a:t>
            </a:fld>
            <a:endParaRPr lang="zh-CN" altLang="en-US"/>
          </a:p>
        </p:txBody>
      </p:sp>
      <p:sp>
        <p:nvSpPr>
          <p:cNvPr id="15" name="标题 1">
            <a:extLst>
              <a:ext uri="{FF2B5EF4-FFF2-40B4-BE49-F238E27FC236}">
                <a16:creationId xmlns="" xmlns:a16="http://schemas.microsoft.com/office/drawing/2014/main" id="{B24BDF8E-7767-456B-9E2F-7584F5117B5B}"/>
              </a:ext>
            </a:extLst>
          </p:cNvPr>
          <p:cNvSpPr txBox="1">
            <a:spLocks/>
          </p:cNvSpPr>
          <p:nvPr/>
        </p:nvSpPr>
        <p:spPr>
          <a:xfrm>
            <a:off x="125115" y="9544"/>
            <a:ext cx="10327216" cy="87153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Bef>
                <a:spcPts val="1000"/>
              </a:spcBef>
              <a:buClr>
                <a:schemeClr val="bg2"/>
              </a:buClr>
              <a:buSzPct val="60000"/>
            </a:pPr>
            <a:r>
              <a:rPr lang="en-US" altLang="zh-CN" sz="2800" dirty="0">
                <a:latin typeface="+mn-lt"/>
                <a:ea typeface="+mn-ea"/>
                <a:cs typeface="+mn-cs"/>
              </a:rPr>
              <a:t>Passive IoT enabled Perception--Motivation</a:t>
            </a:r>
            <a:endParaRPr lang="zh-CN" altLang="en-US" sz="2800" dirty="0">
              <a:latin typeface="+mn-lt"/>
              <a:ea typeface="+mn-ea"/>
              <a:cs typeface="+mn-cs"/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="" xmlns:a16="http://schemas.microsoft.com/office/drawing/2014/main" id="{24DD5D33-A7FF-42F0-BF1A-B20432CDE141}"/>
              </a:ext>
            </a:extLst>
          </p:cNvPr>
          <p:cNvSpPr txBox="1"/>
          <p:nvPr/>
        </p:nvSpPr>
        <p:spPr>
          <a:xfrm>
            <a:off x="6664164" y="4281038"/>
            <a:ext cx="4873437" cy="21004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200" b="1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We have considered RFID technology, but RFID is not good. </a:t>
            </a:r>
          </a:p>
          <a:p>
            <a:pPr marL="171450" indent="-171450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altLang="zh-CN" sz="1200" b="1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Bad performance:</a:t>
            </a:r>
            <a:r>
              <a:rPr lang="zh-CN" altLang="en-US" sz="1200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 </a:t>
            </a:r>
            <a:r>
              <a:rPr lang="en-US" altLang="zh-CN" sz="1200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Based on our test, RFID</a:t>
            </a:r>
            <a:r>
              <a:rPr lang="zh-CN" altLang="en-US" sz="1200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 can only read labels </a:t>
            </a:r>
            <a:r>
              <a:rPr lang="en-US" altLang="zh-CN" sz="1200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in case the labels are not blocked. On the other words, in case the label attached on the bin is blocked, e.g. by another metal bin,</a:t>
            </a:r>
            <a:r>
              <a:rPr lang="zh-CN" altLang="en-US" sz="1200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 </a:t>
            </a:r>
            <a:r>
              <a:rPr lang="en-US" altLang="zh-CN" sz="1200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RFID always fail to read it</a:t>
            </a:r>
            <a:r>
              <a:rPr lang="zh-CN" altLang="en-US" sz="1200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.</a:t>
            </a:r>
            <a:endParaRPr lang="en-US" altLang="zh-CN" sz="1200" dirty="0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marL="171450" indent="-171450">
              <a:spcAft>
                <a:spcPts val="300"/>
              </a:spcAft>
              <a:buFont typeface="Arial" panose="020B0604020202020204" pitchFamily="34" charset="0"/>
              <a:buChar char="•"/>
            </a:pPr>
            <a:endParaRPr lang="en-US" altLang="zh-CN" sz="1200" dirty="0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marL="171450" indent="-171450"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altLang="zh-CN" sz="1200" b="1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High Cost: </a:t>
            </a:r>
            <a:r>
              <a:rPr lang="en-US" altLang="zh-CN" sz="1200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The transmission distance for RFID readers is short, about 8 meters based on test. We need to deploy a lot of RFID readers to cover the whole warehouse(about 5000m</a:t>
            </a:r>
            <a:r>
              <a:rPr lang="en-US" altLang="zh-CN" sz="1200" baseline="30000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2</a:t>
            </a:r>
            <a:r>
              <a:rPr lang="en-US" altLang="zh-CN" sz="1200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) and the network cost is very high. </a:t>
            </a:r>
          </a:p>
        </p:txBody>
      </p:sp>
      <p:sp>
        <p:nvSpPr>
          <p:cNvPr id="29" name="矩形 28">
            <a:extLst>
              <a:ext uri="{FF2B5EF4-FFF2-40B4-BE49-F238E27FC236}">
                <a16:creationId xmlns="" xmlns:a16="http://schemas.microsoft.com/office/drawing/2014/main" id="{E98A1C28-D05E-4FA5-A215-A7038904E696}"/>
              </a:ext>
            </a:extLst>
          </p:cNvPr>
          <p:cNvSpPr/>
          <p:nvPr/>
        </p:nvSpPr>
        <p:spPr>
          <a:xfrm>
            <a:off x="537690" y="1537855"/>
            <a:ext cx="5705150" cy="512064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 rtlCol="0" anchor="ctr">
            <a:noAutofit/>
          </a:bodyPr>
          <a:lstStyle/>
          <a:p>
            <a:pPr algn="ctr"/>
            <a:endParaRPr lang="en-US" sz="1200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" name="矩形 29">
            <a:extLst>
              <a:ext uri="{FF2B5EF4-FFF2-40B4-BE49-F238E27FC236}">
                <a16:creationId xmlns="" xmlns:a16="http://schemas.microsoft.com/office/drawing/2014/main" id="{D8BAA5F1-21FA-449F-8BD4-FFF3A6147ACA}"/>
              </a:ext>
            </a:extLst>
          </p:cNvPr>
          <p:cNvSpPr/>
          <p:nvPr/>
        </p:nvSpPr>
        <p:spPr>
          <a:xfrm>
            <a:off x="945346" y="1323813"/>
            <a:ext cx="4990255" cy="338554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en-US" sz="1600" b="1" dirty="0"/>
              <a:t>Bin management at the Gate </a:t>
            </a:r>
            <a:r>
              <a:rPr lang="en-US" altLang="zh-CN" sz="1600" b="1" dirty="0"/>
              <a:t>of the warehouse</a:t>
            </a:r>
            <a:endParaRPr lang="en-US" sz="1600" b="1" dirty="0"/>
          </a:p>
        </p:txBody>
      </p:sp>
      <p:pic>
        <p:nvPicPr>
          <p:cNvPr id="31" name="图片 30">
            <a:extLst>
              <a:ext uri="{FF2B5EF4-FFF2-40B4-BE49-F238E27FC236}">
                <a16:creationId xmlns="" xmlns:a16="http://schemas.microsoft.com/office/drawing/2014/main" id="{122C68E5-4D3D-457B-AECB-69AFE79ACAE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t="15337" r="29591" b="6706"/>
          <a:stretch/>
        </p:blipFill>
        <p:spPr>
          <a:xfrm>
            <a:off x="836669" y="1777286"/>
            <a:ext cx="2314191" cy="1629870"/>
          </a:xfrm>
          <a:prstGeom prst="rect">
            <a:avLst/>
          </a:prstGeom>
        </p:spPr>
      </p:pic>
      <p:pic>
        <p:nvPicPr>
          <p:cNvPr id="32" name="图片 31">
            <a:extLst>
              <a:ext uri="{FF2B5EF4-FFF2-40B4-BE49-F238E27FC236}">
                <a16:creationId xmlns="" xmlns:a16="http://schemas.microsoft.com/office/drawing/2014/main" id="{C8E0B8D6-89A9-4DA6-B216-DA334F65633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5565" y="1777286"/>
            <a:ext cx="1613992" cy="1620277"/>
          </a:xfrm>
          <a:prstGeom prst="rect">
            <a:avLst/>
          </a:prstGeom>
        </p:spPr>
      </p:pic>
      <p:sp>
        <p:nvSpPr>
          <p:cNvPr id="37" name="文本框 36">
            <a:extLst>
              <a:ext uri="{FF2B5EF4-FFF2-40B4-BE49-F238E27FC236}">
                <a16:creationId xmlns="" xmlns:a16="http://schemas.microsoft.com/office/drawing/2014/main" id="{6757CE8D-D94B-45D0-A130-430906DD1F53}"/>
              </a:ext>
            </a:extLst>
          </p:cNvPr>
          <p:cNvSpPr txBox="1"/>
          <p:nvPr/>
        </p:nvSpPr>
        <p:spPr>
          <a:xfrm>
            <a:off x="609742" y="3613206"/>
            <a:ext cx="5633098" cy="28392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200" b="1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Scenario: unique identify the bins for logistic management. E.g. </a:t>
            </a:r>
          </a:p>
          <a:p>
            <a:pPr marL="171450" indent="-171450"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altLang="zh-CN" sz="1200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Identify which bins move in or out of the warehouse, at the Gate of the warehouse.</a:t>
            </a:r>
          </a:p>
          <a:p>
            <a:pPr marL="171450" indent="-171450"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altLang="zh-CN" sz="1200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Identify the bins in a specific area inside the warehouse.</a:t>
            </a:r>
          </a:p>
          <a:p>
            <a:pPr marL="171450" indent="-171450"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endParaRPr lang="en-US" altLang="zh-CN" sz="1200" dirty="0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200" b="1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Currently, bins are manually managed via scanning the barcode attached on each bin. 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200" b="1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Causes</a:t>
            </a:r>
            <a:r>
              <a:rPr lang="zh-CN" altLang="en-US" sz="1200" b="1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：</a:t>
            </a:r>
            <a:endParaRPr lang="en-US" altLang="zh-CN" sz="1200" b="1" dirty="0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marL="171450" indent="-171450"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altLang="zh-CN" sz="1200" b="1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High OPEX: </a:t>
            </a:r>
            <a:r>
              <a:rPr lang="en-US" altLang="zh-CN" sz="1200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OPEX of warehouse management is very high for us</a:t>
            </a:r>
            <a:r>
              <a:rPr lang="en-US" altLang="zh-CN" sz="1200" b="1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;</a:t>
            </a:r>
          </a:p>
          <a:p>
            <a:pPr marL="171450" indent="-171450"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altLang="zh-CN" sz="1200" b="1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Manual error: </a:t>
            </a:r>
            <a:r>
              <a:rPr lang="en-US" altLang="zh-CN" sz="1200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Manual work often cause errors and many bins lost;</a:t>
            </a:r>
          </a:p>
          <a:p>
            <a:pPr marL="228600" indent="-228600">
              <a:spcBef>
                <a:spcPts val="0"/>
              </a:spcBef>
              <a:spcAft>
                <a:spcPts val="300"/>
              </a:spcAft>
              <a:buFont typeface="+mj-lt"/>
              <a:buAutoNum type="arabicPeriod"/>
            </a:pPr>
            <a:endParaRPr lang="en-US" altLang="zh-CN" sz="1200" dirty="0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We are considering Automatic bin Management in the warehouse with a quite low cost.</a:t>
            </a:r>
          </a:p>
        </p:txBody>
      </p:sp>
      <p:sp>
        <p:nvSpPr>
          <p:cNvPr id="41" name="矩形 40">
            <a:extLst>
              <a:ext uri="{FF2B5EF4-FFF2-40B4-BE49-F238E27FC236}">
                <a16:creationId xmlns="" xmlns:a16="http://schemas.microsoft.com/office/drawing/2014/main" id="{AC188377-E69D-4B3D-9825-73F3958539D8}"/>
              </a:ext>
            </a:extLst>
          </p:cNvPr>
          <p:cNvSpPr/>
          <p:nvPr/>
        </p:nvSpPr>
        <p:spPr>
          <a:xfrm>
            <a:off x="246743" y="731869"/>
            <a:ext cx="3699962" cy="392447"/>
          </a:xfrm>
          <a:prstGeom prst="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0" lang="en-US" altLang="zh-CN" sz="20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</a:rPr>
              <a:t>Use cases and Motivation </a:t>
            </a: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Arial Unicode MS" panose="020B0604020202020204" pitchFamily="34" charset="-122"/>
              <a:cs typeface="Arial" panose="020B0604020202020204" pitchFamily="34" charset="0"/>
            </a:endParaRPr>
          </a:p>
        </p:txBody>
      </p:sp>
      <p:pic>
        <p:nvPicPr>
          <p:cNvPr id="17" name="图片 16">
            <a:extLst>
              <a:ext uri="{FF2B5EF4-FFF2-40B4-BE49-F238E27FC236}">
                <a16:creationId xmlns="" xmlns:a16="http://schemas.microsoft.com/office/drawing/2014/main" id="{E0CFB784-49FC-4D90-9D76-8EE5EB9F09F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31934" y="1788806"/>
            <a:ext cx="1880175" cy="1074095"/>
          </a:xfrm>
          <a:prstGeom prst="rect">
            <a:avLst/>
          </a:prstGeom>
        </p:spPr>
      </p:pic>
      <p:pic>
        <p:nvPicPr>
          <p:cNvPr id="18" name="图片 17">
            <a:extLst>
              <a:ext uri="{FF2B5EF4-FFF2-40B4-BE49-F238E27FC236}">
                <a16:creationId xmlns="" xmlns:a16="http://schemas.microsoft.com/office/drawing/2014/main" id="{F78EF734-843A-4B1F-A3ED-323218165B95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34148" r="25548"/>
          <a:stretch/>
        </p:blipFill>
        <p:spPr>
          <a:xfrm>
            <a:off x="9129942" y="1777286"/>
            <a:ext cx="1878440" cy="1085615"/>
          </a:xfrm>
          <a:prstGeom prst="rect">
            <a:avLst/>
          </a:prstGeom>
        </p:spPr>
      </p:pic>
      <p:pic>
        <p:nvPicPr>
          <p:cNvPr id="19" name="图片 18">
            <a:extLst>
              <a:ext uri="{FF2B5EF4-FFF2-40B4-BE49-F238E27FC236}">
                <a16:creationId xmlns="" xmlns:a16="http://schemas.microsoft.com/office/drawing/2014/main" id="{2206637C-2B57-46EF-B8D4-612AF54FD3B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104241" y="2903086"/>
            <a:ext cx="1925509" cy="1318470"/>
          </a:xfrm>
          <a:prstGeom prst="rect">
            <a:avLst/>
          </a:prstGeom>
        </p:spPr>
      </p:pic>
      <p:pic>
        <p:nvPicPr>
          <p:cNvPr id="20" name="图片 19">
            <a:extLst>
              <a:ext uri="{FF2B5EF4-FFF2-40B4-BE49-F238E27FC236}">
                <a16:creationId xmlns="" xmlns:a16="http://schemas.microsoft.com/office/drawing/2014/main" id="{C6C2D24D-6B4A-46AA-82B4-D716658FDFB4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125644" y="2924500"/>
            <a:ext cx="1932043" cy="1297056"/>
          </a:xfrm>
          <a:prstGeom prst="rect">
            <a:avLst/>
          </a:prstGeom>
        </p:spPr>
      </p:pic>
      <p:sp>
        <p:nvSpPr>
          <p:cNvPr id="21" name="矩形 20">
            <a:extLst>
              <a:ext uri="{FF2B5EF4-FFF2-40B4-BE49-F238E27FC236}">
                <a16:creationId xmlns="" xmlns:a16="http://schemas.microsoft.com/office/drawing/2014/main" id="{980351E5-8AB2-4D26-A296-9C8D92A3B6E4}"/>
              </a:ext>
            </a:extLst>
          </p:cNvPr>
          <p:cNvSpPr/>
          <p:nvPr/>
        </p:nvSpPr>
        <p:spPr>
          <a:xfrm>
            <a:off x="6664164" y="1533523"/>
            <a:ext cx="4873437" cy="5120641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 rtlCol="0" anchor="ctr">
            <a:noAutofit/>
          </a:bodyPr>
          <a:lstStyle/>
          <a:p>
            <a:pPr algn="ctr"/>
            <a:endParaRPr lang="en-US" sz="1200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矩形 21">
            <a:extLst>
              <a:ext uri="{FF2B5EF4-FFF2-40B4-BE49-F238E27FC236}">
                <a16:creationId xmlns="" xmlns:a16="http://schemas.microsoft.com/office/drawing/2014/main" id="{65CC4D40-4710-4E37-A3A0-25BF585FAEB2}"/>
              </a:ext>
            </a:extLst>
          </p:cNvPr>
          <p:cNvSpPr/>
          <p:nvPr/>
        </p:nvSpPr>
        <p:spPr>
          <a:xfrm>
            <a:off x="6976441" y="1323813"/>
            <a:ext cx="4071335" cy="338554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en-US" sz="1600" b="1" dirty="0"/>
              <a:t>Bin management inside the </a:t>
            </a:r>
            <a:r>
              <a:rPr lang="en-US" altLang="zh-CN" sz="1600" b="1" dirty="0"/>
              <a:t>warehouse</a:t>
            </a:r>
            <a:endParaRPr lang="en-US" sz="1600" b="1" dirty="0"/>
          </a:p>
        </p:txBody>
      </p:sp>
    </p:spTree>
    <p:extLst>
      <p:ext uri="{BB962C8B-B14F-4D97-AF65-F5344CB8AC3E}">
        <p14:creationId xmlns:p14="http://schemas.microsoft.com/office/powerpoint/2010/main" val="353616719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0B3D7185-008C-4A9A-B80D-5FF7E37DF6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8DCB61-1AAF-480B-A245-EB43D0892B31}" type="slidenum">
              <a:rPr lang="zh-CN" altLang="en-US" smtClean="0"/>
              <a:t>3</a:t>
            </a:fld>
            <a:endParaRPr lang="zh-CN" altLang="en-US"/>
          </a:p>
        </p:txBody>
      </p:sp>
      <p:sp>
        <p:nvSpPr>
          <p:cNvPr id="43" name="标题 1">
            <a:extLst>
              <a:ext uri="{FF2B5EF4-FFF2-40B4-BE49-F238E27FC236}">
                <a16:creationId xmlns="" xmlns:a16="http://schemas.microsoft.com/office/drawing/2014/main" id="{B373B41F-5B59-42E3-9353-6DC88ECA84B1}"/>
              </a:ext>
            </a:extLst>
          </p:cNvPr>
          <p:cNvSpPr txBox="1">
            <a:spLocks/>
          </p:cNvSpPr>
          <p:nvPr/>
        </p:nvSpPr>
        <p:spPr>
          <a:xfrm>
            <a:off x="125115" y="9544"/>
            <a:ext cx="10327216" cy="87153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ts val="3429"/>
              </a:lnSpc>
              <a:spcBef>
                <a:spcPts val="0"/>
              </a:spcBef>
              <a:buClr>
                <a:schemeClr val="bg2"/>
              </a:buClr>
              <a:buSzPct val="60000"/>
            </a:pPr>
            <a:r>
              <a:rPr lang="en-US" altLang="zh-CN" sz="2800" dirty="0">
                <a:latin typeface="+mn-lt"/>
                <a:ea typeface="+mn-ea"/>
                <a:cs typeface="+mn-cs"/>
              </a:rPr>
              <a:t>Passive IoT enabled Perception--Requirement</a:t>
            </a:r>
            <a:endParaRPr lang="zh-CN" altLang="en-US" sz="2800" dirty="0">
              <a:latin typeface="+mn-lt"/>
              <a:ea typeface="+mn-ea"/>
              <a:cs typeface="+mn-cs"/>
            </a:endParaRPr>
          </a:p>
        </p:txBody>
      </p:sp>
      <p:sp>
        <p:nvSpPr>
          <p:cNvPr id="40" name="文本框 39">
            <a:extLst>
              <a:ext uri="{FF2B5EF4-FFF2-40B4-BE49-F238E27FC236}">
                <a16:creationId xmlns="" xmlns:a16="http://schemas.microsoft.com/office/drawing/2014/main" id="{BC223997-1506-4C21-93F1-EAE3EED5A5CE}"/>
              </a:ext>
            </a:extLst>
          </p:cNvPr>
          <p:cNvSpPr txBox="1"/>
          <p:nvPr/>
        </p:nvSpPr>
        <p:spPr>
          <a:xfrm>
            <a:off x="985149" y="2802212"/>
            <a:ext cx="10153906" cy="1669688"/>
          </a:xfrm>
          <a:prstGeom prst="rect">
            <a:avLst/>
          </a:prstGeo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285636" indent="-192011" defTabSz="1185721">
              <a:spcAft>
                <a:spcPts val="500"/>
              </a:spcAft>
              <a:buFont typeface="Arial" panose="020B0604020202020204" pitchFamily="34" charset="0"/>
              <a:buChar char="•"/>
              <a:defRPr/>
            </a:pPr>
            <a:r>
              <a:rPr lang="en-US" altLang="zh-CN" b="1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Coverage capability: </a:t>
            </a:r>
            <a:r>
              <a:rPr lang="en-US" altLang="zh-CN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communication distance </a:t>
            </a:r>
            <a:r>
              <a:rPr lang="en-US" altLang="zh-CN" dirty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should be enhanced to 30 meters to construct a feasible network coverage in the 5000 m</a:t>
            </a:r>
            <a:r>
              <a:rPr lang="en-US" altLang="zh-CN" baseline="30000" dirty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2 </a:t>
            </a:r>
            <a:r>
              <a:rPr lang="en-US" altLang="zh-CN" dirty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warehouse.</a:t>
            </a:r>
          </a:p>
          <a:p>
            <a:pPr marL="285636" indent="-192011" defTabSz="1185721">
              <a:spcAft>
                <a:spcPts val="500"/>
              </a:spcAft>
              <a:buFont typeface="Arial" panose="020B0604020202020204" pitchFamily="34" charset="0"/>
              <a:buChar char="•"/>
              <a:defRPr/>
            </a:pPr>
            <a:r>
              <a:rPr lang="en-US" altLang="zh-CN" b="1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UE power consumption: </a:t>
            </a:r>
            <a:r>
              <a:rPr lang="en-US" altLang="zh-CN" dirty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&lt;0.1mW </a:t>
            </a:r>
            <a:r>
              <a:rPr lang="en-US" altLang="zh-CN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to support working without battery.</a:t>
            </a:r>
          </a:p>
          <a:p>
            <a:pPr marL="285636" indent="-192011" defTabSz="1185721">
              <a:spcAft>
                <a:spcPts val="500"/>
              </a:spcAft>
              <a:buFont typeface="Arial" panose="020B0604020202020204" pitchFamily="34" charset="0"/>
              <a:buChar char="•"/>
              <a:defRPr/>
            </a:pPr>
            <a:r>
              <a:rPr lang="en-US" altLang="zh-CN" b="1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UE cost: </a:t>
            </a:r>
            <a:r>
              <a:rPr lang="en-US" altLang="zh-CN" dirty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&lt;0.1</a:t>
            </a:r>
            <a:r>
              <a:rPr lang="zh-CN" altLang="en-US" dirty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￥</a:t>
            </a:r>
            <a:r>
              <a:rPr lang="en-US" altLang="zh-CN" dirty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(~0.02$) </a:t>
            </a:r>
            <a:r>
              <a:rPr lang="en-US" altLang="zh-CN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to meet cost-sensitive applications.</a:t>
            </a:r>
          </a:p>
          <a:p>
            <a:pPr marL="285636" indent="-192011" defTabSz="1185721">
              <a:spcAft>
                <a:spcPts val="500"/>
              </a:spcAft>
              <a:buFont typeface="Arial" panose="020B0604020202020204" pitchFamily="34" charset="0"/>
              <a:buChar char="•"/>
              <a:defRPr/>
            </a:pPr>
            <a:r>
              <a:rPr lang="en-US" altLang="zh-CN" b="1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Positioning accuracy</a:t>
            </a:r>
            <a:r>
              <a:rPr lang="zh-CN" altLang="en-US" dirty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：</a:t>
            </a:r>
            <a:r>
              <a:rPr lang="en-US" altLang="zh-CN" dirty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 3~5m(</a:t>
            </a:r>
            <a:r>
              <a:rPr lang="en-US" altLang="zh-CN" dirty="0" err="1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Horizontal&amp;Vertical</a:t>
            </a:r>
            <a:r>
              <a:rPr lang="en-US" altLang="zh-CN" dirty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) @ 90% for </a:t>
            </a:r>
            <a:r>
              <a:rPr lang="en-US" altLang="zh-CN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positioning .</a:t>
            </a:r>
          </a:p>
        </p:txBody>
      </p:sp>
      <p:sp>
        <p:nvSpPr>
          <p:cNvPr id="41" name="文本框 40">
            <a:extLst>
              <a:ext uri="{FF2B5EF4-FFF2-40B4-BE49-F238E27FC236}">
                <a16:creationId xmlns="" xmlns:a16="http://schemas.microsoft.com/office/drawing/2014/main" id="{9E21A2CF-8806-4B99-BE1A-AB051439A069}"/>
              </a:ext>
            </a:extLst>
          </p:cNvPr>
          <p:cNvSpPr txBox="1"/>
          <p:nvPr/>
        </p:nvSpPr>
        <p:spPr>
          <a:xfrm>
            <a:off x="985148" y="1279087"/>
            <a:ext cx="10153905" cy="646331"/>
          </a:xfrm>
          <a:prstGeom prst="rect">
            <a:avLst/>
          </a:prstGeo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285636" indent="-192011" defTabSz="1185721">
              <a:spcAft>
                <a:spcPts val="500"/>
              </a:spcAft>
              <a:buFont typeface="Arial" panose="020B0604020202020204" pitchFamily="34" charset="0"/>
              <a:buChar char="•"/>
              <a:defRPr/>
            </a:pPr>
            <a:r>
              <a:rPr lang="en-US" altLang="zh-CN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There is </a:t>
            </a:r>
            <a:r>
              <a:rPr lang="en-US" altLang="zh-CN" b="1" dirty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no battery </a:t>
            </a:r>
            <a:r>
              <a:rPr lang="en-US" altLang="zh-CN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in the terminal and the terminal accumulate the energy from radio signaling. Additionally,  the terminal may also accumulate energy from solar energy as supplement. </a:t>
            </a:r>
          </a:p>
        </p:txBody>
      </p:sp>
      <p:sp>
        <p:nvSpPr>
          <p:cNvPr id="42" name="矩形 41">
            <a:extLst>
              <a:ext uri="{FF2B5EF4-FFF2-40B4-BE49-F238E27FC236}">
                <a16:creationId xmlns="" xmlns:a16="http://schemas.microsoft.com/office/drawing/2014/main" id="{4DB728B2-DE23-4632-885F-5211F264F820}"/>
              </a:ext>
            </a:extLst>
          </p:cNvPr>
          <p:cNvSpPr/>
          <p:nvPr/>
        </p:nvSpPr>
        <p:spPr>
          <a:xfrm>
            <a:off x="976836" y="2461389"/>
            <a:ext cx="4692444" cy="340823"/>
          </a:xfrm>
          <a:prstGeom prst="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0" lang="en-US" altLang="zh-CN" sz="20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</a:rPr>
              <a:t>Requirement to support Passive IoT</a:t>
            </a: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Arial Unicode MS" panose="020B0604020202020204" pitchFamily="34" charset="-122"/>
              <a:cs typeface="Arial" panose="020B0604020202020204" pitchFamily="34" charset="0"/>
            </a:endParaRPr>
          </a:p>
        </p:txBody>
      </p:sp>
      <p:sp>
        <p:nvSpPr>
          <p:cNvPr id="80" name="矩形 79">
            <a:extLst>
              <a:ext uri="{FF2B5EF4-FFF2-40B4-BE49-F238E27FC236}">
                <a16:creationId xmlns="" xmlns:a16="http://schemas.microsoft.com/office/drawing/2014/main" id="{5C021BB5-F754-47AC-83BB-3A33EC5F311F}"/>
              </a:ext>
            </a:extLst>
          </p:cNvPr>
          <p:cNvSpPr/>
          <p:nvPr/>
        </p:nvSpPr>
        <p:spPr>
          <a:xfrm>
            <a:off x="976836" y="938264"/>
            <a:ext cx="2714015" cy="340823"/>
          </a:xfrm>
          <a:prstGeom prst="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kumimoji="0" lang="en-US" altLang="zh-CN" sz="20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</a:rPr>
              <a:t>What is Passive IoT</a:t>
            </a: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Arial Unicode MS" panose="020B0604020202020204" pitchFamily="34" charset="-122"/>
              <a:cs typeface="Arial" panose="020B0604020202020204" pitchFamily="34" charset="0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="" xmlns:a16="http://schemas.microsoft.com/office/drawing/2014/main" id="{BC223997-1506-4C21-93F1-EAE3EED5A5CE}"/>
              </a:ext>
            </a:extLst>
          </p:cNvPr>
          <p:cNvSpPr txBox="1"/>
          <p:nvPr/>
        </p:nvSpPr>
        <p:spPr>
          <a:xfrm>
            <a:off x="976836" y="5027485"/>
            <a:ext cx="10153906" cy="646331"/>
          </a:xfrm>
          <a:prstGeom prst="rect">
            <a:avLst/>
          </a:prstGeo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285636" indent="-192011" defTabSz="1185721">
              <a:spcAft>
                <a:spcPts val="500"/>
              </a:spcAft>
              <a:buFont typeface="Arial" panose="020B0604020202020204" pitchFamily="34" charset="0"/>
              <a:buChar char="•"/>
              <a:defRPr/>
            </a:pPr>
            <a:r>
              <a:rPr lang="en-US" altLang="zh-CN" dirty="0" smtClean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From BMW </a:t>
            </a:r>
            <a:r>
              <a:rPr lang="en-US" altLang="zh-CN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Brilliance </a:t>
            </a:r>
            <a:r>
              <a:rPr lang="en-US" altLang="zh-CN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Automotive perspective, we hope we can take use of Passive IoT as soon as possible (around 2024~2025) and hope 3GPP can study Passive IoT soon. </a:t>
            </a:r>
            <a:endParaRPr lang="en-US" altLang="zh-CN" dirty="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="" xmlns:a16="http://schemas.microsoft.com/office/drawing/2014/main" id="{4DB728B2-DE23-4632-885F-5211F264F820}"/>
              </a:ext>
            </a:extLst>
          </p:cNvPr>
          <p:cNvSpPr/>
          <p:nvPr/>
        </p:nvSpPr>
        <p:spPr>
          <a:xfrm>
            <a:off x="968523" y="4686662"/>
            <a:ext cx="4692444" cy="340823"/>
          </a:xfrm>
          <a:prstGeom prst="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2000" b="1" kern="0" dirty="0" smtClean="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</a:rPr>
              <a:t>Urgency for </a:t>
            </a:r>
            <a:r>
              <a:rPr kumimoji="0" lang="en-US" altLang="zh-CN" sz="20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</a:rPr>
              <a:t>Passive </a:t>
            </a:r>
            <a:r>
              <a:rPr kumimoji="0" lang="en-US" altLang="zh-CN" sz="20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</a:rPr>
              <a:t>IoT</a:t>
            </a: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Arial Unicode MS" panose="020B0604020202020204" pitchFamily="34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3715415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0B3D7185-008C-4A9A-B80D-5FF7E37DF6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8DCB61-1AAF-480B-A245-EB43D0892B31}" type="slidenum">
              <a:rPr lang="zh-CN" altLang="en-US" smtClean="0"/>
              <a:t>4</a:t>
            </a:fld>
            <a:endParaRPr lang="zh-CN" altLang="en-US"/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06FDFAF5-8480-4DCD-A10E-5CD57ED2902E}"/>
              </a:ext>
            </a:extLst>
          </p:cNvPr>
          <p:cNvSpPr txBox="1"/>
          <p:nvPr/>
        </p:nvSpPr>
        <p:spPr>
          <a:xfrm>
            <a:off x="3945925" y="2413337"/>
            <a:ext cx="473675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dirty="0"/>
              <a:t>Thank You</a:t>
            </a:r>
            <a:endParaRPr lang="zh-CN" altLang="en-US" sz="6000" dirty="0"/>
          </a:p>
        </p:txBody>
      </p:sp>
    </p:spTree>
    <p:extLst>
      <p:ext uri="{BB962C8B-B14F-4D97-AF65-F5344CB8AC3E}">
        <p14:creationId xmlns:p14="http://schemas.microsoft.com/office/powerpoint/2010/main" val="419898512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副标题 1">
            <a:extLst>
              <a:ext uri="{FF2B5EF4-FFF2-40B4-BE49-F238E27FC236}">
                <a16:creationId xmlns="" xmlns:a16="http://schemas.microsoft.com/office/drawing/2014/main" id="{C7476785-0771-44BB-8DB8-0F4246AD36CC}"/>
              </a:ext>
            </a:extLst>
          </p:cNvPr>
          <p:cNvSpPr txBox="1">
            <a:spLocks/>
          </p:cNvSpPr>
          <p:nvPr/>
        </p:nvSpPr>
        <p:spPr>
          <a:xfrm>
            <a:off x="93007" y="83470"/>
            <a:ext cx="11909250" cy="993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altLang="zh-CN" dirty="0"/>
              <a:t>Annex: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altLang="zh-CN" dirty="0"/>
              <a:t>Introduction of a New 3GPP member: BMW Brilliance Automotive (BBA)</a:t>
            </a:r>
            <a:endParaRPr lang="zh-CN" altLang="en-US" dirty="0"/>
          </a:p>
        </p:txBody>
      </p:sp>
      <p:sp>
        <p:nvSpPr>
          <p:cNvPr id="5" name="内容占位符 2">
            <a:extLst>
              <a:ext uri="{FF2B5EF4-FFF2-40B4-BE49-F238E27FC236}">
                <a16:creationId xmlns="" xmlns:a16="http://schemas.microsoft.com/office/drawing/2014/main" id="{7886CC4E-468D-46E9-9992-1EB949FC5C01}"/>
              </a:ext>
            </a:extLst>
          </p:cNvPr>
          <p:cNvSpPr txBox="1">
            <a:spLocks/>
          </p:cNvSpPr>
          <p:nvPr/>
        </p:nvSpPr>
        <p:spPr>
          <a:xfrm>
            <a:off x="0" y="3567851"/>
            <a:ext cx="11928929" cy="295039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0000" lnSpcReduction="2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800128" lvl="1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Founded in May 2003, BMW Brilliance Automotive Ltd. (BBA) is a joint venture between the BMW Group and Brilliance China Automotive Holdings Ltd. Business operations of BBA include production, sales and after-sales services of BMW automobiles in China. BBA has a state-of-the-art production base in Shenyang, a branch company in Beijing and an extensive national sales and service network. The joint venture employees around 20,000 people and has a network of nearly 400 local suppliers.</a:t>
            </a:r>
          </a:p>
          <a:p>
            <a:pPr marL="800128" lvl="1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2000" b="1" dirty="0">
                <a:latin typeface="Arial" panose="020B0604020202020204" pitchFamily="34" charset="0"/>
                <a:cs typeface="Arial" panose="020B0604020202020204" pitchFamily="34" charset="0"/>
              </a:rPr>
              <a:t>BMW Brilliance’s production base in Shenyang is the BMW Group’s largest production base worldwide. 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It currently manufactures six BMW models: BMW 5 Series (long wheelbase), BMW 3 Series (long wheelbase and standard wheelbase), BMW X3, BMW X2, BMW X1 (long wheelbase) and BMW 1 Series Sedan. </a:t>
            </a:r>
          </a:p>
          <a:p>
            <a:pPr marL="800128" lvl="1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2000" b="1" dirty="0">
                <a:latin typeface="Arial" panose="020B0604020202020204" pitchFamily="34" charset="0"/>
                <a:cs typeface="Arial" panose="020B0604020202020204" pitchFamily="34" charset="0"/>
              </a:rPr>
              <a:t>BBA’s production system applies innovative technologies, sustainable production and the latest Industry 4.0 manufacturing technologies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, and it continues to promote these initiatives with its partners. </a:t>
            </a:r>
            <a:endParaRPr lang="zh-CN" alt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="" xmlns:a16="http://schemas.microsoft.com/office/drawing/2014/main" id="{35147657-6525-48BE-A31C-2A86DC4AA0E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2163" y="1066930"/>
            <a:ext cx="7594580" cy="2511593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="" xmlns:a16="http://schemas.microsoft.com/office/drawing/2014/main" id="{1F43805E-6C81-4660-9503-29E9C501C0C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82857" y="1049251"/>
            <a:ext cx="3946072" cy="2529272"/>
          </a:xfrm>
          <a:prstGeom prst="rect">
            <a:avLst/>
          </a:prstGeom>
        </p:spPr>
      </p:pic>
      <p:sp>
        <p:nvSpPr>
          <p:cNvPr id="8" name="灯片编号占位符 7">
            <a:extLst>
              <a:ext uri="{FF2B5EF4-FFF2-40B4-BE49-F238E27FC236}">
                <a16:creationId xmlns="" xmlns:a16="http://schemas.microsoft.com/office/drawing/2014/main" id="{11429AB7-6DC6-462A-87C6-412ED43E5F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8DCB61-1AAF-480B-A245-EB43D0892B31}" type="slidenum">
              <a:rPr lang="zh-CN" altLang="en-US" smtClean="0"/>
              <a:t>5</a:t>
            </a:fld>
            <a:endParaRPr lang="zh-CN" altLang="en-US"/>
          </a:p>
        </p:txBody>
      </p:sp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D7E8389D-8EBD-41BA-9B1C-C09FBBAE08ED}"/>
              </a:ext>
            </a:extLst>
          </p:cNvPr>
          <p:cNvSpPr txBox="1"/>
          <p:nvPr/>
        </p:nvSpPr>
        <p:spPr>
          <a:xfrm>
            <a:off x="390336" y="6627167"/>
            <a:ext cx="99769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200" dirty="0"/>
              <a:t>Please find more at: </a:t>
            </a:r>
            <a:r>
              <a:rPr lang="zh-CN" altLang="en-US" sz="1200" dirty="0">
                <a:hlinkClick r:id="rId4"/>
              </a:rPr>
              <a:t>http://www.bmw-brilliance.cn/cn/en/index.html</a:t>
            </a:r>
            <a:endParaRPr lang="en-US" altLang="zh-CN" sz="1200" dirty="0"/>
          </a:p>
          <a:p>
            <a:endParaRPr lang="zh-CN" altLang="en-US" sz="1200" dirty="0"/>
          </a:p>
        </p:txBody>
      </p:sp>
    </p:spTree>
    <p:extLst>
      <p:ext uri="{BB962C8B-B14F-4D97-AF65-F5344CB8AC3E}">
        <p14:creationId xmlns:p14="http://schemas.microsoft.com/office/powerpoint/2010/main" val="187040878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216</TotalTime>
  <Words>599</Words>
  <Application>Microsoft Office PowerPoint</Application>
  <PresentationFormat>宽屏</PresentationFormat>
  <Paragraphs>43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1" baseType="lpstr">
      <vt:lpstr>Arial Unicode MS</vt:lpstr>
      <vt:lpstr>等线</vt:lpstr>
      <vt:lpstr>等线 Light</vt:lpstr>
      <vt:lpstr>微软雅黑</vt:lpstr>
      <vt:lpstr>Arial</vt:lpstr>
      <vt:lpstr>Office 主题​​</vt:lpstr>
      <vt:lpstr>Requirements to perception for automotive industry-Passive IoT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Requirements to URLLC, positioning and perception for automotive industry</dc:title>
  <dc:creator>CMCC</dc:creator>
  <cp:lastModifiedBy>zhuhualin (A)</cp:lastModifiedBy>
  <cp:revision>142</cp:revision>
  <dcterms:created xsi:type="dcterms:W3CDTF">2021-06-04T12:11:05Z</dcterms:created>
  <dcterms:modified xsi:type="dcterms:W3CDTF">2021-09-06T11:23:22Z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(3)66M2NXkNJXrwmClYohtjs77lqnUWW0Qfb0ta8vMXToYsC4SfSH5LlzS+nnHO7L8qtJ6MXSup
TD4fy+rlHSgQ6YYP2o6kS6r0MBWtEGiZT+gtV7s+nhs6Lci+NZt9UIrbpTtEovJwnkhs56uN
sUzrtp0N9GidE1pLZuOhplBI+4WJbl9Ks61XUTMyjpKiilBtlIxu8cpaB965fwGiFdgyC6OH
ninj54NXv1p+0VX1YD</vt:lpwstr>
  </property>
  <property fmtid="{D5CDD505-2E9C-101B-9397-08002B2CF9AE}" pid="3" name="_2015_ms_pID_7253431">
    <vt:lpwstr>aKvmDTsChgobn2fOUvtis13I7ORbX1NQstyv2+E9ea2sF41ltaJj8P
Ef5pm41wFceVbzrICxGBZDDhEMhUpCFrkRIaH5CWVcuQpAzWZUVhagAYjVgmKDjkyDcsIODy
jiLlUf6lTe8Q/+ZSAyhQtpU0xcUTuWG5uiDVN3QvcTh9oEZD3KYestAiq1TI+KrBXBBLFDuy
UXu9vrP6e2Wq1i0vY6m3HZJwLHYYq5CBQQXT</vt:lpwstr>
  </property>
  <property fmtid="{D5CDD505-2E9C-101B-9397-08002B2CF9AE}" pid="4" name="_2015_ms_pID_7253432">
    <vt:lpwstr>LWd0Abq5fRjHnHeAe12gwPs=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1627954176</vt:lpwstr>
  </property>
</Properties>
</file>